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7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AC0D2-EFFD-4946-A9F3-B0CCD6E948E0}" v="21" dt="2025-10-28T02:54:35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723" autoAdjust="0"/>
  </p:normalViewPr>
  <p:slideViewPr>
    <p:cSldViewPr snapToGrid="0">
      <p:cViewPr>
        <p:scale>
          <a:sx n="58" d="100"/>
          <a:sy n="58" d="100"/>
        </p:scale>
        <p:origin x="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dree Proffitt" userId="cf51b1b7-7481-4dd8-85bf-a141dc4bc53e" providerId="ADAL" clId="{6CCD24BE-3D7A-4092-BFF6-F4CE2743B410}"/>
    <pc:docChg chg="addSld modSld sldOrd">
      <pc:chgData name="Kedree Proffitt" userId="cf51b1b7-7481-4dd8-85bf-a141dc4bc53e" providerId="ADAL" clId="{6CCD24BE-3D7A-4092-BFF6-F4CE2743B410}" dt="2025-10-28T02:54:48.342" v="64" actId="1076"/>
      <pc:docMkLst>
        <pc:docMk/>
      </pc:docMkLst>
      <pc:sldChg chg="addSp modSp mod modAnim">
        <pc:chgData name="Kedree Proffitt" userId="cf51b1b7-7481-4dd8-85bf-a141dc4bc53e" providerId="ADAL" clId="{6CCD24BE-3D7A-4092-BFF6-F4CE2743B410}" dt="2025-10-28T02:50:49.925" v="8" actId="1076"/>
        <pc:sldMkLst>
          <pc:docMk/>
          <pc:sldMk cId="1428235614" sldId="257"/>
        </pc:sldMkLst>
        <pc:spChg chg="add mod">
          <ac:chgData name="Kedree Proffitt" userId="cf51b1b7-7481-4dd8-85bf-a141dc4bc53e" providerId="ADAL" clId="{6CCD24BE-3D7A-4092-BFF6-F4CE2743B410}" dt="2025-10-28T02:50:40.377" v="3" actId="14100"/>
          <ac:spMkLst>
            <pc:docMk/>
            <pc:sldMk cId="1428235614" sldId="257"/>
            <ac:spMk id="4" creationId="{C0A80F36-7954-8EAB-9893-CBA159AF556A}"/>
          </ac:spMkLst>
        </pc:spChg>
        <pc:spChg chg="add mod">
          <ac:chgData name="Kedree Proffitt" userId="cf51b1b7-7481-4dd8-85bf-a141dc4bc53e" providerId="ADAL" clId="{6CCD24BE-3D7A-4092-BFF6-F4CE2743B410}" dt="2025-10-28T02:50:46.147" v="6" actId="14100"/>
          <ac:spMkLst>
            <pc:docMk/>
            <pc:sldMk cId="1428235614" sldId="257"/>
            <ac:spMk id="5" creationId="{47E1CB9B-E4DC-2A8E-219D-F33582ACB3AA}"/>
          </ac:spMkLst>
        </pc:spChg>
        <pc:spChg chg="add mod">
          <ac:chgData name="Kedree Proffitt" userId="cf51b1b7-7481-4dd8-85bf-a141dc4bc53e" providerId="ADAL" clId="{6CCD24BE-3D7A-4092-BFF6-F4CE2743B410}" dt="2025-10-28T02:50:49.925" v="8" actId="1076"/>
          <ac:spMkLst>
            <pc:docMk/>
            <pc:sldMk cId="1428235614" sldId="257"/>
            <ac:spMk id="6" creationId="{B2D126A6-38EB-D5FC-98F7-103E7D0C65F5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28T02:50:57.703" v="11" actId="14100"/>
        <pc:sldMkLst>
          <pc:docMk/>
          <pc:sldMk cId="3880981021" sldId="259"/>
        </pc:sldMkLst>
        <pc:spChg chg="add mod">
          <ac:chgData name="Kedree Proffitt" userId="cf51b1b7-7481-4dd8-85bf-a141dc4bc53e" providerId="ADAL" clId="{6CCD24BE-3D7A-4092-BFF6-F4CE2743B410}" dt="2025-10-28T02:50:57.703" v="11" actId="14100"/>
          <ac:spMkLst>
            <pc:docMk/>
            <pc:sldMk cId="3880981021" sldId="259"/>
            <ac:spMk id="4" creationId="{6A42C2BD-1FB5-62EC-DACC-5834657701BF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28T02:52:03.943" v="34" actId="14100"/>
        <pc:sldMkLst>
          <pc:docMk/>
          <pc:sldMk cId="2171419291" sldId="261"/>
        </pc:sldMkLst>
        <pc:spChg chg="add mod">
          <ac:chgData name="Kedree Proffitt" userId="cf51b1b7-7481-4dd8-85bf-a141dc4bc53e" providerId="ADAL" clId="{6CCD24BE-3D7A-4092-BFF6-F4CE2743B410}" dt="2025-10-28T02:51:12.102" v="15" actId="14100"/>
          <ac:spMkLst>
            <pc:docMk/>
            <pc:sldMk cId="2171419291" sldId="261"/>
            <ac:spMk id="4" creationId="{A1FB3880-86FD-3000-0C3D-3254E95AF6CD}"/>
          </ac:spMkLst>
        </pc:spChg>
        <pc:spChg chg="add mod">
          <ac:chgData name="Kedree Proffitt" userId="cf51b1b7-7481-4dd8-85bf-a141dc4bc53e" providerId="ADAL" clId="{6CCD24BE-3D7A-4092-BFF6-F4CE2743B410}" dt="2025-10-28T02:51:18.316" v="17" actId="1076"/>
          <ac:spMkLst>
            <pc:docMk/>
            <pc:sldMk cId="2171419291" sldId="261"/>
            <ac:spMk id="5" creationId="{CF30BCD1-112B-8F9E-4F35-4E70283C1A5F}"/>
          </ac:spMkLst>
        </pc:spChg>
        <pc:spChg chg="add mod">
          <ac:chgData name="Kedree Proffitt" userId="cf51b1b7-7481-4dd8-85bf-a141dc4bc53e" providerId="ADAL" clId="{6CCD24BE-3D7A-4092-BFF6-F4CE2743B410}" dt="2025-10-28T02:51:30.577" v="22" actId="14100"/>
          <ac:spMkLst>
            <pc:docMk/>
            <pc:sldMk cId="2171419291" sldId="261"/>
            <ac:spMk id="6" creationId="{7A4D497D-6903-B765-A727-AB8F0791B1ED}"/>
          </ac:spMkLst>
        </pc:spChg>
        <pc:spChg chg="add mod">
          <ac:chgData name="Kedree Proffitt" userId="cf51b1b7-7481-4dd8-85bf-a141dc4bc53e" providerId="ADAL" clId="{6CCD24BE-3D7A-4092-BFF6-F4CE2743B410}" dt="2025-10-28T02:51:35.444" v="24" actId="1076"/>
          <ac:spMkLst>
            <pc:docMk/>
            <pc:sldMk cId="2171419291" sldId="261"/>
            <ac:spMk id="8" creationId="{AC0147CF-5037-04C2-F8D5-AFBC7CB2B2AE}"/>
          </ac:spMkLst>
        </pc:spChg>
        <pc:spChg chg="add mod">
          <ac:chgData name="Kedree Proffitt" userId="cf51b1b7-7481-4dd8-85bf-a141dc4bc53e" providerId="ADAL" clId="{6CCD24BE-3D7A-4092-BFF6-F4CE2743B410}" dt="2025-10-28T02:51:40.600" v="26" actId="1076"/>
          <ac:spMkLst>
            <pc:docMk/>
            <pc:sldMk cId="2171419291" sldId="261"/>
            <ac:spMk id="9" creationId="{609B1C0D-DD22-4B52-3FAB-34761C063176}"/>
          </ac:spMkLst>
        </pc:spChg>
        <pc:spChg chg="add mod">
          <ac:chgData name="Kedree Proffitt" userId="cf51b1b7-7481-4dd8-85bf-a141dc4bc53e" providerId="ADAL" clId="{6CCD24BE-3D7A-4092-BFF6-F4CE2743B410}" dt="2025-10-28T02:51:49.607" v="29" actId="14100"/>
          <ac:spMkLst>
            <pc:docMk/>
            <pc:sldMk cId="2171419291" sldId="261"/>
            <ac:spMk id="10" creationId="{444E6B86-3953-DDB6-21B7-C5F7B40AA648}"/>
          </ac:spMkLst>
        </pc:spChg>
        <pc:spChg chg="add mod">
          <ac:chgData name="Kedree Proffitt" userId="cf51b1b7-7481-4dd8-85bf-a141dc4bc53e" providerId="ADAL" clId="{6CCD24BE-3D7A-4092-BFF6-F4CE2743B410}" dt="2025-10-28T02:51:54.605" v="31" actId="1076"/>
          <ac:spMkLst>
            <pc:docMk/>
            <pc:sldMk cId="2171419291" sldId="261"/>
            <ac:spMk id="11" creationId="{3111C2B0-9F4C-8D9B-9394-8C9C93EB304B}"/>
          </ac:spMkLst>
        </pc:spChg>
        <pc:spChg chg="add mod">
          <ac:chgData name="Kedree Proffitt" userId="cf51b1b7-7481-4dd8-85bf-a141dc4bc53e" providerId="ADAL" clId="{6CCD24BE-3D7A-4092-BFF6-F4CE2743B410}" dt="2025-10-28T02:52:03.943" v="34" actId="14100"/>
          <ac:spMkLst>
            <pc:docMk/>
            <pc:sldMk cId="2171419291" sldId="261"/>
            <ac:spMk id="12" creationId="{B227C78F-9092-5D0D-01FD-9559F3985639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28T02:52:22.728" v="40" actId="14100"/>
        <pc:sldMkLst>
          <pc:docMk/>
          <pc:sldMk cId="3788274824" sldId="267"/>
        </pc:sldMkLst>
        <pc:spChg chg="add mod">
          <ac:chgData name="Kedree Proffitt" userId="cf51b1b7-7481-4dd8-85bf-a141dc4bc53e" providerId="ADAL" clId="{6CCD24BE-3D7A-4092-BFF6-F4CE2743B410}" dt="2025-10-28T02:52:16.608" v="37" actId="14100"/>
          <ac:spMkLst>
            <pc:docMk/>
            <pc:sldMk cId="3788274824" sldId="267"/>
            <ac:spMk id="6" creationId="{F7EE60D7-16FA-8351-646A-40A366131BF7}"/>
          </ac:spMkLst>
        </pc:spChg>
        <pc:spChg chg="add mod">
          <ac:chgData name="Kedree Proffitt" userId="cf51b1b7-7481-4dd8-85bf-a141dc4bc53e" providerId="ADAL" clId="{6CCD24BE-3D7A-4092-BFF6-F4CE2743B410}" dt="2025-10-28T02:52:22.728" v="40" actId="14100"/>
          <ac:spMkLst>
            <pc:docMk/>
            <pc:sldMk cId="3788274824" sldId="267"/>
            <ac:spMk id="7" creationId="{BE70C7AD-DFEA-CCBA-409C-490C9921ECFD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28T02:52:45.892" v="51" actId="1076"/>
        <pc:sldMkLst>
          <pc:docMk/>
          <pc:sldMk cId="3161526214" sldId="268"/>
        </pc:sldMkLst>
        <pc:spChg chg="add mod">
          <ac:chgData name="Kedree Proffitt" userId="cf51b1b7-7481-4dd8-85bf-a141dc4bc53e" providerId="ADAL" clId="{6CCD24BE-3D7A-4092-BFF6-F4CE2743B410}" dt="2025-10-28T02:52:31.115" v="43" actId="14100"/>
          <ac:spMkLst>
            <pc:docMk/>
            <pc:sldMk cId="3161526214" sldId="268"/>
            <ac:spMk id="4" creationId="{49776F78-7B46-B9C8-532E-A3DC7EF03A1C}"/>
          </ac:spMkLst>
        </pc:spChg>
        <pc:spChg chg="add mod">
          <ac:chgData name="Kedree Proffitt" userId="cf51b1b7-7481-4dd8-85bf-a141dc4bc53e" providerId="ADAL" clId="{6CCD24BE-3D7A-4092-BFF6-F4CE2743B410}" dt="2025-10-28T02:52:34.929" v="45" actId="1076"/>
          <ac:spMkLst>
            <pc:docMk/>
            <pc:sldMk cId="3161526214" sldId="268"/>
            <ac:spMk id="5" creationId="{6651484D-A34B-5BFC-5D43-1ABF0A28F907}"/>
          </ac:spMkLst>
        </pc:spChg>
        <pc:spChg chg="add mod">
          <ac:chgData name="Kedree Proffitt" userId="cf51b1b7-7481-4dd8-85bf-a141dc4bc53e" providerId="ADAL" clId="{6CCD24BE-3D7A-4092-BFF6-F4CE2743B410}" dt="2025-10-28T02:52:37.988" v="47" actId="1076"/>
          <ac:spMkLst>
            <pc:docMk/>
            <pc:sldMk cId="3161526214" sldId="268"/>
            <ac:spMk id="6" creationId="{8369D7EA-DD43-175C-4A06-A2ECAFE5EF3A}"/>
          </ac:spMkLst>
        </pc:spChg>
        <pc:spChg chg="add mod">
          <ac:chgData name="Kedree Proffitt" userId="cf51b1b7-7481-4dd8-85bf-a141dc4bc53e" providerId="ADAL" clId="{6CCD24BE-3D7A-4092-BFF6-F4CE2743B410}" dt="2025-10-28T02:52:42.214" v="49" actId="1076"/>
          <ac:spMkLst>
            <pc:docMk/>
            <pc:sldMk cId="3161526214" sldId="268"/>
            <ac:spMk id="7" creationId="{E588FC94-65C6-7CA2-A109-147941968990}"/>
          </ac:spMkLst>
        </pc:spChg>
        <pc:spChg chg="add mod">
          <ac:chgData name="Kedree Proffitt" userId="cf51b1b7-7481-4dd8-85bf-a141dc4bc53e" providerId="ADAL" clId="{6CCD24BE-3D7A-4092-BFF6-F4CE2743B410}" dt="2025-10-28T02:52:45.892" v="51" actId="1076"/>
          <ac:spMkLst>
            <pc:docMk/>
            <pc:sldMk cId="3161526214" sldId="268"/>
            <ac:spMk id="8" creationId="{E77FCD58-28EB-28C4-2B02-20870FDC7B95}"/>
          </ac:spMkLst>
        </pc:spChg>
      </pc:sldChg>
      <pc:sldChg chg="addSp modSp new mod ord">
        <pc:chgData name="Kedree Proffitt" userId="cf51b1b7-7481-4dd8-85bf-a141dc4bc53e" providerId="ADAL" clId="{6CCD24BE-3D7A-4092-BFF6-F4CE2743B410}" dt="2025-10-28T02:54:48.342" v="64" actId="1076"/>
        <pc:sldMkLst>
          <pc:docMk/>
          <pc:sldMk cId="1621929188" sldId="283"/>
        </pc:sldMkLst>
        <pc:picChg chg="add mod">
          <ac:chgData name="Kedree Proffitt" userId="cf51b1b7-7481-4dd8-85bf-a141dc4bc53e" providerId="ADAL" clId="{6CCD24BE-3D7A-4092-BFF6-F4CE2743B410}" dt="2025-10-28T02:54:27.686" v="58" actId="1076"/>
          <ac:picMkLst>
            <pc:docMk/>
            <pc:sldMk cId="1621929188" sldId="283"/>
            <ac:picMk id="3" creationId="{520F01A3-2932-25AD-5AC8-A8776E000E6A}"/>
          </ac:picMkLst>
        </pc:picChg>
        <pc:picChg chg="add mod">
          <ac:chgData name="Kedree Proffitt" userId="cf51b1b7-7481-4dd8-85bf-a141dc4bc53e" providerId="ADAL" clId="{6CCD24BE-3D7A-4092-BFF6-F4CE2743B410}" dt="2025-10-28T02:54:48.342" v="64" actId="1076"/>
          <ac:picMkLst>
            <pc:docMk/>
            <pc:sldMk cId="1621929188" sldId="283"/>
            <ac:picMk id="5" creationId="{124AA85D-EE3C-BF2D-B38F-871414CCA3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0C9B2-381F-4738-8074-C473872D8934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6832B-4C9C-46C9-89CF-FA56284C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8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new notes: Physicians HATE NOT HAVING A TRUE PLANAR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6832B-4C9C-46C9-89CF-FA56284CDA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6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17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1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03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5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5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11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1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0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7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B82D0-5C65-3724-D156-C6D570D74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7904" y="979051"/>
            <a:ext cx="3414319" cy="1807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Nuclear Imaging I</a:t>
            </a:r>
            <a:br>
              <a:rPr lang="en-US" sz="3600" dirty="0"/>
            </a:br>
            <a:r>
              <a:rPr lang="en-US" sz="3600" dirty="0"/>
              <a:t>(SPECT)</a:t>
            </a:r>
          </a:p>
        </p:txBody>
      </p:sp>
      <p:pic>
        <p:nvPicPr>
          <p:cNvPr id="4" name="Picture 3" descr="Scan of a human brain in a neurology clinic">
            <a:extLst>
              <a:ext uri="{FF2B5EF4-FFF2-40B4-BE49-F238E27FC236}">
                <a16:creationId xmlns:a16="http://schemas.microsoft.com/office/drawing/2014/main" id="{9E00EF66-6D93-440D-5AE3-854CF6F7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96"/>
          <a:stretch>
            <a:fillRect/>
          </a:stretch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C34DCF77-A9C4-F4E5-A4F4-D391BF331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7905" y="2946399"/>
            <a:ext cx="3414319" cy="22967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/>
              <a:t>RT4220 – Lecture #12</a:t>
            </a:r>
          </a:p>
          <a:p>
            <a:pPr algn="ctr">
              <a:lnSpc>
                <a:spcPct val="120000"/>
              </a:lnSpc>
            </a:pPr>
            <a:r>
              <a:rPr lang="en-US" dirty="0"/>
              <a:t>Kedree Proffitt</a:t>
            </a:r>
          </a:p>
          <a:p>
            <a:pPr algn="ctr">
              <a:lnSpc>
                <a:spcPct val="120000"/>
              </a:lnSpc>
            </a:pPr>
            <a:r>
              <a:rPr lang="en-US" dirty="0"/>
              <a:t>WSU</a:t>
            </a:r>
          </a:p>
          <a:p>
            <a:pPr algn="ctr">
              <a:lnSpc>
                <a:spcPct val="120000"/>
              </a:lnSpc>
            </a:pPr>
            <a:r>
              <a:rPr lang="en-US" dirty="0"/>
              <a:t>10/27/2025</a:t>
            </a:r>
          </a:p>
        </p:txBody>
      </p:sp>
    </p:spTree>
    <p:extLst>
      <p:ext uri="{BB962C8B-B14F-4D97-AF65-F5344CB8AC3E}">
        <p14:creationId xmlns:p14="http://schemas.microsoft.com/office/powerpoint/2010/main" val="262803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DE85-4FB4-234A-BFCA-E4CC6D4F3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7EDB8-8DBC-BA9D-9A46-8613FF52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Step Four: Possible Photon Fates</a:t>
            </a:r>
          </a:p>
        </p:txBody>
      </p:sp>
      <p:pic>
        <p:nvPicPr>
          <p:cNvPr id="5" name="Content Placeholder 4" descr="A diagram of a scientific experiment&#10;&#10;AI-generated content may be incorrect.">
            <a:extLst>
              <a:ext uri="{FF2B5EF4-FFF2-40B4-BE49-F238E27FC236}">
                <a16:creationId xmlns:a16="http://schemas.microsoft.com/office/drawing/2014/main" id="{FB8E8D51-9E67-04BC-F483-1A95D80D5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95" y="1554389"/>
            <a:ext cx="7290209" cy="4862513"/>
          </a:xfrm>
        </p:spPr>
      </p:pic>
    </p:spTree>
    <p:extLst>
      <p:ext uri="{BB962C8B-B14F-4D97-AF65-F5344CB8AC3E}">
        <p14:creationId xmlns:p14="http://schemas.microsoft.com/office/powerpoint/2010/main" val="1735771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B4FC5-23DA-B457-0725-7EB2195F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CC5B-BFC3-80EB-7FBD-60BB7D83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Step Six: Discrimination of Energy</a:t>
            </a:r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E1088440-2204-72DC-6A14-BA182A35C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8" y="1336675"/>
            <a:ext cx="9725026" cy="4862513"/>
          </a:xfrm>
        </p:spPr>
      </p:pic>
    </p:spTree>
    <p:extLst>
      <p:ext uri="{BB962C8B-B14F-4D97-AF65-F5344CB8AC3E}">
        <p14:creationId xmlns:p14="http://schemas.microsoft.com/office/powerpoint/2010/main" val="59475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E31D-3731-7206-FACB-769A917D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BF73-409C-92FD-5D11-8F972633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Step Seven: Event Localization</a:t>
            </a:r>
          </a:p>
        </p:txBody>
      </p:sp>
      <p:pic>
        <p:nvPicPr>
          <p:cNvPr id="5" name="Content Placeholder 4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5F8A7187-A62B-1ECD-4F6C-A91FB1EF1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68" y="1336675"/>
            <a:ext cx="9725026" cy="4862513"/>
          </a:xfrm>
        </p:spPr>
      </p:pic>
    </p:spTree>
    <p:extLst>
      <p:ext uri="{BB962C8B-B14F-4D97-AF65-F5344CB8AC3E}">
        <p14:creationId xmlns:p14="http://schemas.microsoft.com/office/powerpoint/2010/main" val="87836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59929-82EC-BEA0-AB88-0DC1AB480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370E-739A-410D-B505-A3EDEAF9A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Step Seven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89D54-83DA-1522-E534-0823DF2A6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6983B-5CC0-E247-1FA3-9781654C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8" y="1025145"/>
            <a:ext cx="10806930" cy="48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1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C9EC2-BE17-2B40-1B3A-D095F76F7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9935-E06F-47CB-DB41-12771532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Common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F70E-6882-48CF-5592-23E1742C4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r>
              <a:rPr lang="en-US" sz="2400" dirty="0"/>
              <a:t>Ask the </a:t>
            </a:r>
            <a:r>
              <a:rPr lang="en-US" sz="2400" dirty="0" err="1"/>
              <a:t>nuc</a:t>
            </a:r>
            <a:r>
              <a:rPr lang="en-US" sz="2400" dirty="0"/>
              <a:t>. med. people what they see most (Almost all are Tc-99m based)</a:t>
            </a:r>
          </a:p>
          <a:p>
            <a:r>
              <a:rPr lang="en-US" sz="2400" dirty="0"/>
              <a:t>Bone Scans</a:t>
            </a:r>
          </a:p>
          <a:p>
            <a:pPr lvl="1"/>
            <a:r>
              <a:rPr lang="en-US" sz="2200" dirty="0"/>
              <a:t>Cancer</a:t>
            </a:r>
          </a:p>
          <a:p>
            <a:pPr lvl="1"/>
            <a:r>
              <a:rPr lang="en-US" sz="2200" dirty="0"/>
              <a:t>Occult Fractures</a:t>
            </a:r>
          </a:p>
          <a:p>
            <a:pPr lvl="1"/>
            <a:r>
              <a:rPr lang="en-US" sz="2200" dirty="0"/>
              <a:t>Osteomyelitis/Arthritis</a:t>
            </a:r>
          </a:p>
          <a:p>
            <a:r>
              <a:rPr lang="en-US" sz="2400" dirty="0"/>
              <a:t>Cardiac Scans</a:t>
            </a:r>
          </a:p>
          <a:p>
            <a:r>
              <a:rPr lang="en-US" sz="2400" dirty="0"/>
              <a:t>Metastatic Cancer</a:t>
            </a:r>
          </a:p>
          <a:p>
            <a:r>
              <a:rPr lang="en-US" sz="2400" dirty="0"/>
              <a:t>Prostate Cancer</a:t>
            </a:r>
          </a:p>
          <a:p>
            <a:r>
              <a:rPr lang="en-US" sz="2400" dirty="0"/>
              <a:t>Neurological Scans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776F78-7B46-B9C8-532E-A3DC7EF03A1C}"/>
              </a:ext>
            </a:extLst>
          </p:cNvPr>
          <p:cNvSpPr/>
          <p:nvPr/>
        </p:nvSpPr>
        <p:spPr>
          <a:xfrm>
            <a:off x="640079" y="1950586"/>
            <a:ext cx="10021492" cy="1938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51484D-A34B-5BFC-5D43-1ABF0A28F907}"/>
              </a:ext>
            </a:extLst>
          </p:cNvPr>
          <p:cNvSpPr/>
          <p:nvPr/>
        </p:nvSpPr>
        <p:spPr>
          <a:xfrm>
            <a:off x="640079" y="3888953"/>
            <a:ext cx="10021492" cy="48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9D7EA-DD43-175C-4A06-A2ECAFE5EF3A}"/>
              </a:ext>
            </a:extLst>
          </p:cNvPr>
          <p:cNvSpPr/>
          <p:nvPr/>
        </p:nvSpPr>
        <p:spPr>
          <a:xfrm>
            <a:off x="660992" y="4561232"/>
            <a:ext cx="10021492" cy="48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8FC94-65C6-7CA2-A109-147941968990}"/>
              </a:ext>
            </a:extLst>
          </p:cNvPr>
          <p:cNvSpPr/>
          <p:nvPr/>
        </p:nvSpPr>
        <p:spPr>
          <a:xfrm>
            <a:off x="640079" y="5138902"/>
            <a:ext cx="10021492" cy="48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FCD58-28EB-28C4-2B02-20870FDC7B95}"/>
              </a:ext>
            </a:extLst>
          </p:cNvPr>
          <p:cNvSpPr/>
          <p:nvPr/>
        </p:nvSpPr>
        <p:spPr>
          <a:xfrm>
            <a:off x="660992" y="5658512"/>
            <a:ext cx="10021492" cy="48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02F49-11BB-F2C6-2EF6-335EE7610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D42B-464C-CCF4-F005-370A1356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3917F-058D-D2B6-151F-055141A58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4BB25-D91A-69B9-5158-F1CCEE86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052" y="625331"/>
            <a:ext cx="7683895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4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ABD75-4CC0-229C-323D-CA7CCF138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45C9-B611-B53A-035A-1CDEEBA3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F2925-70A9-D23A-6F1E-E47FC26DE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F4370-212D-6D2E-A07A-512F9285A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7" y="657082"/>
            <a:ext cx="7874405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16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85DC2-50BB-2484-F110-E1DF2354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B1D05-F319-BDA9-2AA7-7800956E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AFE30-F6D2-1E61-9036-FD044B77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2ABA5-C244-96CD-36AF-80EF921D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80" y="606280"/>
            <a:ext cx="8534839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83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D19C-9E08-05E8-1883-001E1F23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99A3-FE0A-AC81-D479-15DC03F5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79718-1E5F-1197-B6A3-34708403D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E48FF-DE90-86A6-2337-ACDC4E2F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647557"/>
            <a:ext cx="8122067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8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8F96-8D1E-0F81-1F31-BD53F0838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763D-194B-5221-C4ED-C3F38FEB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8F17A-E4D7-83FB-087A-CB1DC11DD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119CE-2738-EE69-BA25-18A14B5DF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170" y="1142882"/>
            <a:ext cx="7969660" cy="45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DB2B-4430-5726-6E41-ABBDDC4FA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Basics of Nuclear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6F34-EF48-64DF-416D-18EC055C7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r>
              <a:rPr lang="en-US" sz="2400" dirty="0"/>
              <a:t>Patient presents with a disease </a:t>
            </a:r>
            <a:r>
              <a:rPr lang="en-US" sz="2400" dirty="0">
                <a:sym typeface="Wingdings" panose="05000000000000000000" pitchFamily="2" charset="2"/>
              </a:rPr>
              <a:t> suspected disease can be imaged with a particular radioactive tracer  radioactive tracer is injected  </a:t>
            </a:r>
            <a:r>
              <a:rPr lang="en-US" sz="2400" u="sng" dirty="0">
                <a:sym typeface="Wingdings" panose="05000000000000000000" pitchFamily="2" charset="2"/>
              </a:rPr>
              <a:t>an image is formed of the disease by a machine</a:t>
            </a:r>
          </a:p>
          <a:p>
            <a:r>
              <a:rPr lang="en-US" sz="2400" dirty="0">
                <a:sym typeface="Wingdings" panose="05000000000000000000" pitchFamily="2" charset="2"/>
              </a:rPr>
              <a:t>The underlined section is the only difference between </a:t>
            </a:r>
            <a:r>
              <a:rPr lang="en-US" sz="2400" b="1" dirty="0">
                <a:sym typeface="Wingdings" panose="05000000000000000000" pitchFamily="2" charset="2"/>
              </a:rPr>
              <a:t>gamma cameras</a:t>
            </a:r>
            <a:r>
              <a:rPr lang="en-US" sz="2400" dirty="0">
                <a:sym typeface="Wingdings" panose="05000000000000000000" pitchFamily="2" charset="2"/>
              </a:rPr>
              <a:t>, single photon emission computed tomography (</a:t>
            </a:r>
            <a:r>
              <a:rPr lang="en-US" sz="2400" b="1" dirty="0">
                <a:sym typeface="Wingdings" panose="05000000000000000000" pitchFamily="2" charset="2"/>
              </a:rPr>
              <a:t>SPECT</a:t>
            </a:r>
            <a:r>
              <a:rPr lang="en-US" sz="2400" dirty="0">
                <a:sym typeface="Wingdings" panose="05000000000000000000" pitchFamily="2" charset="2"/>
              </a:rPr>
              <a:t>), positron emission tomography (</a:t>
            </a:r>
            <a:r>
              <a:rPr lang="en-US" sz="2400" b="1" dirty="0">
                <a:sym typeface="Wingdings" panose="05000000000000000000" pitchFamily="2" charset="2"/>
              </a:rPr>
              <a:t>PET</a:t>
            </a:r>
            <a:r>
              <a:rPr lang="en-US" sz="2400" dirty="0">
                <a:sym typeface="Wingdings" panose="05000000000000000000" pitchFamily="2" charset="2"/>
              </a:rPr>
              <a:t>), and now Compton cameras</a:t>
            </a:r>
          </a:p>
          <a:p>
            <a:r>
              <a:rPr lang="en-US" sz="2400" dirty="0">
                <a:sym typeface="Wingdings" panose="05000000000000000000" pitchFamily="2" charset="2"/>
              </a:rPr>
              <a:t>All nuclear medicine detectors are either scintillator or semiconductor based</a:t>
            </a:r>
          </a:p>
          <a:p>
            <a:r>
              <a:rPr lang="en-US" sz="2400" dirty="0">
                <a:sym typeface="Wingdings" panose="05000000000000000000" pitchFamily="2" charset="2"/>
              </a:rPr>
              <a:t>Nuclear imaging </a:t>
            </a:r>
            <a:r>
              <a:rPr lang="en-US" sz="2400" b="1" dirty="0">
                <a:sym typeface="Wingdings" panose="05000000000000000000" pitchFamily="2" charset="2"/>
              </a:rPr>
              <a:t>permits functional imaging</a:t>
            </a:r>
            <a:r>
              <a:rPr lang="en-US" sz="2400" dirty="0">
                <a:sym typeface="Wingdings" panose="05000000000000000000" pitchFamily="2" charset="2"/>
              </a:rPr>
              <a:t>, exceptionally important!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A80F36-7954-8EAB-9893-CBA159AF556A}"/>
              </a:ext>
            </a:extLst>
          </p:cNvPr>
          <p:cNvSpPr/>
          <p:nvPr/>
        </p:nvSpPr>
        <p:spPr>
          <a:xfrm>
            <a:off x="660992" y="2869024"/>
            <a:ext cx="10890928" cy="1350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E1CB9B-E4DC-2A8E-219D-F33582ACB3AA}"/>
              </a:ext>
            </a:extLst>
          </p:cNvPr>
          <p:cNvSpPr/>
          <p:nvPr/>
        </p:nvSpPr>
        <p:spPr>
          <a:xfrm>
            <a:off x="660992" y="4219460"/>
            <a:ext cx="10890928" cy="49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D126A6-38EB-D5FC-98F7-103E7D0C65F5}"/>
              </a:ext>
            </a:extLst>
          </p:cNvPr>
          <p:cNvSpPr/>
          <p:nvPr/>
        </p:nvSpPr>
        <p:spPr>
          <a:xfrm>
            <a:off x="660992" y="4846415"/>
            <a:ext cx="10890928" cy="1350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3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B659F-B304-C2B5-F50D-CA898EF76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599F-7213-C1B0-C5A9-B79BBF1A8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DFBA9-455F-D352-0359-36009AF24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2E0B9-A65D-EC71-926B-060BDCF2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711" y="647557"/>
            <a:ext cx="8312577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59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4C508-01F5-C1F0-C3B3-19658A541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2D80-5C4E-B117-63C1-30CA89DE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262B-2B9F-A09F-C2EF-731901825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8AFA4-6638-D70F-4B8C-993897D4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615805"/>
            <a:ext cx="8026813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1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1A3E5-1E26-FD4F-4DC0-98FA2D25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4E75-2D76-8EF7-98EE-030CBE0F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A78A-B23A-231A-3C65-41A5C0D0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35A90-7B88-B936-E2DF-FC62088D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17" y="634856"/>
            <a:ext cx="8083965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5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A0C9A-D0A7-EF65-EA3B-0B16BD0E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82C7-0EE1-8773-F2BC-BFBEAB5F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1010A-C221-B582-0449-C813FA4B8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ED9F4-7FBA-DDBF-EB4C-4CE6F6A4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21" y="847592"/>
            <a:ext cx="7931558" cy="51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DA518-F113-D48B-3BF8-AD5092E7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95" y="1120656"/>
            <a:ext cx="6979009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9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A54DC-8E95-7B06-F9DB-3081F3401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03" y="1073029"/>
            <a:ext cx="6674193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1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550C3-175E-F8E4-0D3C-FDFCE81D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021" y="1076204"/>
            <a:ext cx="6959958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C6827-6443-9374-8135-55323F45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60" y="1142882"/>
            <a:ext cx="6407479" cy="45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0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dical equipment with a computer&#10;&#10;AI-generated content may be incorrect.">
            <a:extLst>
              <a:ext uri="{FF2B5EF4-FFF2-40B4-BE49-F238E27FC236}">
                <a16:creationId xmlns:a16="http://schemas.microsoft.com/office/drawing/2014/main" id="{520F01A3-2932-25AD-5AC8-A8776E000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5524500" cy="5524500"/>
          </a:xfrm>
          <a:prstGeom prst="rect">
            <a:avLst/>
          </a:prstGeom>
        </p:spPr>
      </p:pic>
      <p:pic>
        <p:nvPicPr>
          <p:cNvPr id="5" name="Picture 4" descr="A medical diagram of a person lying on a bed&#10;&#10;AI-generated content may be incorrect.">
            <a:extLst>
              <a:ext uri="{FF2B5EF4-FFF2-40B4-BE49-F238E27FC236}">
                <a16:creationId xmlns:a16="http://schemas.microsoft.com/office/drawing/2014/main" id="{124AA85D-EE3C-BF2D-B38F-871414CCA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6750"/>
            <a:ext cx="5985374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2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2BE08-2B5E-3BD6-57DF-F1DE4844C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01323A-3BD4-99D2-F90B-51E5AB342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0311"/>
            <a:ext cx="10887542" cy="5577378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erson lying on a medical machine&#10;&#10;AI-generated content may be incorrect.">
            <a:extLst>
              <a:ext uri="{FF2B5EF4-FFF2-40B4-BE49-F238E27FC236}">
                <a16:creationId xmlns:a16="http://schemas.microsoft.com/office/drawing/2014/main" id="{B05E0761-742C-A311-20D4-1E0F2A286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107"/>
          <a:stretch>
            <a:fillRect/>
          </a:stretch>
        </p:blipFill>
        <p:spPr>
          <a:xfrm>
            <a:off x="643467" y="640311"/>
            <a:ext cx="10902365" cy="557951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37289" y="640311"/>
            <a:ext cx="0" cy="5579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6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ACF5-0F19-E58B-84DE-44318600E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BDC1-B828-1E82-47E0-2347678A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Modes of Nuclear Imaging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27B62-EA96-B1B4-6ED2-B91333445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r>
              <a:rPr lang="en-US" sz="2400" dirty="0"/>
              <a:t>Gamma Camera</a:t>
            </a:r>
          </a:p>
          <a:p>
            <a:pPr lvl="1"/>
            <a:r>
              <a:rPr lang="en-US" sz="2200" b="1" dirty="0"/>
              <a:t>Planar images via projections</a:t>
            </a:r>
          </a:p>
          <a:p>
            <a:pPr lvl="1"/>
            <a:r>
              <a:rPr lang="en-US" sz="2200" dirty="0"/>
              <a:t>Typically scintillators and PMTs</a:t>
            </a:r>
          </a:p>
          <a:p>
            <a:pPr lvl="1"/>
            <a:r>
              <a:rPr lang="en-US" sz="2200" dirty="0"/>
              <a:t>Physical collimation</a:t>
            </a:r>
          </a:p>
          <a:p>
            <a:pPr lvl="1"/>
            <a:r>
              <a:rPr lang="en-US" sz="2200" dirty="0"/>
              <a:t>Uses low-energy photon emitters</a:t>
            </a:r>
          </a:p>
          <a:p>
            <a:r>
              <a:rPr lang="en-US" sz="2400" dirty="0"/>
              <a:t>SPECT</a:t>
            </a:r>
          </a:p>
          <a:p>
            <a:pPr lvl="1"/>
            <a:r>
              <a:rPr lang="en-US" sz="2200" b="1" dirty="0"/>
              <a:t>Tomographic imaging (3D) via step-and-shoot planar images</a:t>
            </a:r>
          </a:p>
          <a:p>
            <a:pPr lvl="1"/>
            <a:r>
              <a:rPr lang="en-US" sz="2200" dirty="0"/>
              <a:t>Typically scintillators and PMTs</a:t>
            </a:r>
          </a:p>
          <a:p>
            <a:pPr lvl="1"/>
            <a:r>
              <a:rPr lang="en-US" sz="2200" dirty="0"/>
              <a:t>Physical collimation</a:t>
            </a:r>
          </a:p>
          <a:p>
            <a:pPr lvl="1"/>
            <a:r>
              <a:rPr lang="en-US" sz="2200" dirty="0"/>
              <a:t>Uses low-energy photon emitters</a:t>
            </a:r>
            <a:endParaRPr lang="en-US" sz="2400" dirty="0"/>
          </a:p>
          <a:p>
            <a:pPr lvl="1"/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42C2BD-1FB5-62EC-DACC-5834657701BF}"/>
              </a:ext>
            </a:extLst>
          </p:cNvPr>
          <p:cNvSpPr/>
          <p:nvPr/>
        </p:nvSpPr>
        <p:spPr>
          <a:xfrm>
            <a:off x="749126" y="3767999"/>
            <a:ext cx="10890928" cy="2522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B54AD-87E5-CF8C-10C7-82F7569D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40F-28BA-1F4F-7C73-62CD1547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Modes of Nuclear Imaging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6A5B1-DFA6-389B-9447-B11F1C7A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r>
              <a:rPr lang="en-US" sz="2400" dirty="0"/>
              <a:t>PET</a:t>
            </a:r>
          </a:p>
          <a:p>
            <a:pPr lvl="1"/>
            <a:r>
              <a:rPr lang="en-US" sz="2200" dirty="0"/>
              <a:t>Intrinsically tomographic data (3D)</a:t>
            </a:r>
          </a:p>
          <a:p>
            <a:pPr lvl="1"/>
            <a:r>
              <a:rPr lang="en-US" sz="2200" dirty="0"/>
              <a:t>Typically scintillators, but moving towards semiconductors</a:t>
            </a:r>
          </a:p>
          <a:p>
            <a:pPr lvl="1"/>
            <a:r>
              <a:rPr lang="en-US" sz="2200" dirty="0"/>
              <a:t>Electronic collimation</a:t>
            </a:r>
          </a:p>
          <a:p>
            <a:pPr lvl="1"/>
            <a:r>
              <a:rPr lang="en-US" sz="2200" dirty="0"/>
              <a:t>Uses positron emitters (high-energy photons)</a:t>
            </a:r>
          </a:p>
          <a:p>
            <a:pPr lvl="1"/>
            <a:r>
              <a:rPr lang="en-US" sz="2200" dirty="0"/>
              <a:t>Generally better spatial resolution and sensitivity than SPECT</a:t>
            </a:r>
          </a:p>
          <a:p>
            <a:pPr lvl="1"/>
            <a:r>
              <a:rPr lang="en-US" sz="2200" dirty="0"/>
              <a:t>Functional imaging</a:t>
            </a:r>
          </a:p>
        </p:txBody>
      </p:sp>
    </p:spTree>
    <p:extLst>
      <p:ext uri="{BB962C8B-B14F-4D97-AF65-F5344CB8AC3E}">
        <p14:creationId xmlns:p14="http://schemas.microsoft.com/office/powerpoint/2010/main" val="141202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663D8-F1D7-8ED8-F284-D6746817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FD89-5359-6E89-5729-28025636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Gamma Camera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11F69-2988-8395-C5CF-16304FAE3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Gamma photons generated by beta- emitter or Tc-99m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Photons leave patient and pass through collimator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Remaining photons are scintillated (each keV produces roughly 38 low energy photons in the visible band for </a:t>
            </a:r>
            <a:r>
              <a:rPr lang="en-US" sz="2400" dirty="0" err="1"/>
              <a:t>NaI</a:t>
            </a:r>
            <a:r>
              <a:rPr lang="en-US" sz="2400" dirty="0"/>
              <a:t>(Tl))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PMT converts scintillated photons into electronic 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pulse height analyzer rejects suspected non-valid events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position logic circuit determines the origin location of each signal, now it is counted!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Many counts are summed together to form a planar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17CD8-03F4-758B-BC4C-01C2BF3DA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571" y="1573961"/>
            <a:ext cx="1530429" cy="43880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FB3880-86FD-3000-0C3D-3254E95AF6CD}"/>
              </a:ext>
            </a:extLst>
          </p:cNvPr>
          <p:cNvSpPr/>
          <p:nvPr/>
        </p:nvSpPr>
        <p:spPr>
          <a:xfrm>
            <a:off x="640079" y="1742348"/>
            <a:ext cx="10021492" cy="48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0BCD1-112B-8F9E-4F35-4E70283C1A5F}"/>
              </a:ext>
            </a:extLst>
          </p:cNvPr>
          <p:cNvSpPr/>
          <p:nvPr/>
        </p:nvSpPr>
        <p:spPr>
          <a:xfrm>
            <a:off x="640079" y="2225408"/>
            <a:ext cx="10021492" cy="48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4D497D-6903-B765-A727-AB8F0791B1ED}"/>
              </a:ext>
            </a:extLst>
          </p:cNvPr>
          <p:cNvSpPr/>
          <p:nvPr/>
        </p:nvSpPr>
        <p:spPr>
          <a:xfrm>
            <a:off x="640079" y="2798284"/>
            <a:ext cx="10021492" cy="793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147CF-5037-04C2-F8D5-AFBC7CB2B2AE}"/>
              </a:ext>
            </a:extLst>
          </p:cNvPr>
          <p:cNvSpPr/>
          <p:nvPr/>
        </p:nvSpPr>
        <p:spPr>
          <a:xfrm>
            <a:off x="660992" y="3681315"/>
            <a:ext cx="10021492" cy="48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B1C0D-DD22-4B52-3FAB-34761C063176}"/>
              </a:ext>
            </a:extLst>
          </p:cNvPr>
          <p:cNvSpPr/>
          <p:nvPr/>
        </p:nvSpPr>
        <p:spPr>
          <a:xfrm>
            <a:off x="640079" y="4291321"/>
            <a:ext cx="10021492" cy="48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4E6B86-3953-DDB6-21B7-C5F7B40AA648}"/>
              </a:ext>
            </a:extLst>
          </p:cNvPr>
          <p:cNvSpPr/>
          <p:nvPr/>
        </p:nvSpPr>
        <p:spPr>
          <a:xfrm>
            <a:off x="640079" y="4778595"/>
            <a:ext cx="10021492" cy="695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11C2B0-9F4C-8D9B-9394-8C9C93EB304B}"/>
              </a:ext>
            </a:extLst>
          </p:cNvPr>
          <p:cNvSpPr/>
          <p:nvPr/>
        </p:nvSpPr>
        <p:spPr>
          <a:xfrm>
            <a:off x="640079" y="5542450"/>
            <a:ext cx="10021492" cy="48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7C78F-9092-5D0D-01FD-9559F3985639}"/>
              </a:ext>
            </a:extLst>
          </p:cNvPr>
          <p:cNvSpPr/>
          <p:nvPr/>
        </p:nvSpPr>
        <p:spPr>
          <a:xfrm>
            <a:off x="10661571" y="1383797"/>
            <a:ext cx="1699354" cy="464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1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2EA27-E004-9221-6E5A-93EFAADE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E488-A861-B907-474F-92FF59C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white medical machine with a black background&#10;&#10;AI-generated content may be incorrect.">
            <a:extLst>
              <a:ext uri="{FF2B5EF4-FFF2-40B4-BE49-F238E27FC236}">
                <a16:creationId xmlns:a16="http://schemas.microsoft.com/office/drawing/2014/main" id="{8CE25E53-C370-0D6A-5157-6DB81ED17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33430"/>
            <a:ext cx="5581955" cy="43911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DE4AF-7A7F-4C4B-A10A-0D0556D3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543" y="1136225"/>
            <a:ext cx="6433457" cy="458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7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89601-C125-5EB7-4A58-6D52BE7B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2B24-898F-A8CA-17A1-3524F90F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ADF5-3FDE-0075-E86E-99867F208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10890928" cy="4863265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680B9-D615-3D68-2FA6-BBD8FF70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65" y="701535"/>
            <a:ext cx="8172870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7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D1B79-1B28-E145-CC7D-B51AF62F8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84EC-A32A-EFA3-A779-99AC4F90E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39087"/>
            <a:ext cx="10890929" cy="1097280"/>
          </a:xfrm>
        </p:spPr>
        <p:txBody>
          <a:bodyPr/>
          <a:lstStyle/>
          <a:p>
            <a:r>
              <a:rPr lang="en-US" dirty="0"/>
              <a:t>Step Three: Collimation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0AEC-8CEE-3DDD-DB8A-403E1937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36367"/>
            <a:ext cx="5107056" cy="4863265"/>
          </a:xfrm>
        </p:spPr>
        <p:txBody>
          <a:bodyPr>
            <a:normAutofit/>
          </a:bodyPr>
          <a:lstStyle/>
          <a:p>
            <a:r>
              <a:rPr lang="en-US" sz="2400" dirty="0"/>
              <a:t>Parallel hole is most common in </a:t>
            </a:r>
            <a:r>
              <a:rPr lang="en-US" sz="2400" dirty="0" err="1"/>
              <a:t>nuc</a:t>
            </a:r>
            <a:r>
              <a:rPr lang="en-US" sz="2400" dirty="0"/>
              <a:t>. med.</a:t>
            </a:r>
          </a:p>
          <a:p>
            <a:r>
              <a:rPr lang="en-US" sz="2400" dirty="0"/>
              <a:t>Pinhole is used for thyroid uptake analysis</a:t>
            </a:r>
          </a:p>
          <a:p>
            <a:r>
              <a:rPr lang="en-US" sz="2400" dirty="0"/>
              <a:t>There are other forms of collimation that are gaining prominence, but are too complicated for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D3514-5199-A927-266E-2BF852067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136" y="1106160"/>
            <a:ext cx="6444864" cy="53236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E60D7-16FA-8351-646A-40A366131BF7}"/>
              </a:ext>
            </a:extLst>
          </p:cNvPr>
          <p:cNvSpPr/>
          <p:nvPr/>
        </p:nvSpPr>
        <p:spPr>
          <a:xfrm>
            <a:off x="496860" y="2433646"/>
            <a:ext cx="5107056" cy="816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0C7AD-DFEA-CCBA-409C-490C9921ECFD}"/>
              </a:ext>
            </a:extLst>
          </p:cNvPr>
          <p:cNvSpPr/>
          <p:nvPr/>
        </p:nvSpPr>
        <p:spPr>
          <a:xfrm>
            <a:off x="664780" y="3428999"/>
            <a:ext cx="4248743" cy="1815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51cdec9-811d-471d-bbe6-dd3d8d54c28b}" enabled="0" method="" siteId="{e51cdec9-811d-471d-bbe6-dd3d8d54c28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369</Words>
  <Application>Microsoft Office PowerPoint</Application>
  <PresentationFormat>Widescreen</PresentationFormat>
  <Paragraphs>58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Arial</vt:lpstr>
      <vt:lpstr>Grandview Display</vt:lpstr>
      <vt:lpstr>Wingdings</vt:lpstr>
      <vt:lpstr>DashVTI</vt:lpstr>
      <vt:lpstr>Nuclear Imaging I (SPECT)</vt:lpstr>
      <vt:lpstr>Basics of Nuclear Medicine</vt:lpstr>
      <vt:lpstr>PowerPoint Presentation</vt:lpstr>
      <vt:lpstr>Modes of Nuclear Imaging I</vt:lpstr>
      <vt:lpstr>Modes of Nuclear Imaging II</vt:lpstr>
      <vt:lpstr>Gamma Camera Basics</vt:lpstr>
      <vt:lpstr>PowerPoint Presentation</vt:lpstr>
      <vt:lpstr>PowerPoint Presentation</vt:lpstr>
      <vt:lpstr>Step Three: Collimation</vt:lpstr>
      <vt:lpstr>Step Four: Possible Photon Fates</vt:lpstr>
      <vt:lpstr>Step Six: Discrimination of Energy</vt:lpstr>
      <vt:lpstr>Step Seven: Event Localization</vt:lpstr>
      <vt:lpstr>Step Seven Continued</vt:lpstr>
      <vt:lpstr>Common Procedures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Kedree Proffitt</dc:creator>
  <cp:lastModifiedBy>Kedree Proffitt</cp:lastModifiedBy>
  <cp:revision>2</cp:revision>
  <dcterms:created xsi:type="dcterms:W3CDTF">2025-10-28T01:37:13Z</dcterms:created>
  <dcterms:modified xsi:type="dcterms:W3CDTF">2025-10-28T02:54:57Z</dcterms:modified>
</cp:coreProperties>
</file>